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D0D9"/>
    <a:srgbClr val="1BC4BD"/>
    <a:srgbClr val="6600CC"/>
    <a:srgbClr val="FC8600"/>
    <a:srgbClr val="FF8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C8D0F-E657-4B8E-9B52-6EA5AFD3B1B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6A221-07C6-42A2-8A64-FE8FF5C0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3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6A221-07C6-42A2-8A64-FE8FF5C05E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5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6A221-07C6-42A2-8A64-FE8FF5C05E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9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2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5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8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5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2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2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1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0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85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3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6CDEDF7-7140-4FA1-8157-3729BBE7E4A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3DD5679-9801-4EEC-B420-4258A13CB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8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s://emalls.ir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torob.com/pages/about-us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namafar.ir/stats/%D8%B1%D9%88%D9%86%D8%AF-%D8%AA%D8%B9%D8%AF%D8%A7%D8%AF-%D8%BA%D8%B1%D9%81%D9%87%D8%AF%D8%A7%D8%B1%D8%A7%D9%86-%D8%B3%D8%A7%DB%8C%D8%AA-%D8%A8%D8%A7%D8%B3%D9%84%D8%A7%D9%85-%D8%A7%D8%B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BD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6D2A-515B-C5BD-A103-0AA75FFA5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4304" y="1065106"/>
            <a:ext cx="8977376" cy="3486573"/>
          </a:xfrm>
        </p:spPr>
        <p:txBody>
          <a:bodyPr/>
          <a:lstStyle/>
          <a:p>
            <a:r>
              <a:rPr lang="en-US" sz="13800" b="1" spc="-150" dirty="0">
                <a:solidFill>
                  <a:srgbClr val="FC8600"/>
                </a:solidFill>
              </a:rPr>
              <a:t>S</a:t>
            </a:r>
            <a:r>
              <a:rPr lang="en-US" sz="13800" b="1" spc="-150" dirty="0"/>
              <a:t>mart </a:t>
            </a:r>
            <a:r>
              <a:rPr lang="en-US" sz="13800" b="1" spc="-150" dirty="0">
                <a:solidFill>
                  <a:srgbClr val="FF8A09"/>
                </a:solidFill>
              </a:rPr>
              <a:t>Seller</a:t>
            </a:r>
          </a:p>
        </p:txBody>
      </p:sp>
    </p:spTree>
    <p:extLst>
      <p:ext uri="{BB962C8B-B14F-4D97-AF65-F5344CB8AC3E}">
        <p14:creationId xmlns:p14="http://schemas.microsoft.com/office/powerpoint/2010/main" val="234958779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3BD23D9-4EB6-B2E3-BEB2-C4010CE33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656" y="459297"/>
            <a:ext cx="5810061" cy="957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F1293-2F47-4D73-8A40-4746CBB3B2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25979" r="37293" b="13677"/>
          <a:stretch/>
        </p:blipFill>
        <p:spPr>
          <a:xfrm>
            <a:off x="1461153" y="1747983"/>
            <a:ext cx="8870624" cy="49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0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2CCC-BC6B-8699-21F1-0C980210A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77" y="214667"/>
            <a:ext cx="11024646" cy="1658198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3"/>
                </a:solidFill>
                <a:cs typeface="B Kamran" panose="00000400000000000000" pitchFamily="2" charset="-78"/>
              </a:rPr>
              <a:t>مشکلات فروشندگان مارکت پلیس ها به چند دسته تقسیم میشن:</a:t>
            </a:r>
            <a:endParaRPr lang="en-US" b="1" dirty="0">
              <a:solidFill>
                <a:schemeClr val="accent3"/>
              </a:solidFill>
              <a:cs typeface="B Kamran" panose="00000400000000000000" pitchFamily="2" charset="-78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999C4EAB-F5E8-01CE-756E-07C4648ADFBF}"/>
              </a:ext>
            </a:extLst>
          </p:cNvPr>
          <p:cNvSpPr/>
          <p:nvPr/>
        </p:nvSpPr>
        <p:spPr>
          <a:xfrm>
            <a:off x="7108999" y="2181362"/>
            <a:ext cx="4245204" cy="1180707"/>
          </a:xfrm>
          <a:prstGeom prst="flowChartAlternateProcess">
            <a:avLst/>
          </a:prstGeom>
          <a:solidFill>
            <a:srgbClr val="FC8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b="1" dirty="0">
                <a:cs typeface="B Roya" panose="00000400000000000000" pitchFamily="2" charset="-78"/>
              </a:rPr>
              <a:t>مهارت ای ایجاد و اداره و توسعه یک کسب و کار</a:t>
            </a:r>
            <a:endParaRPr lang="en-US" sz="2400" b="1" dirty="0">
              <a:cs typeface="B Roya" panose="00000400000000000000" pitchFamily="2" charset="-78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99FD7F6-9A8C-D9A7-F2F6-5408FCFE03E5}"/>
              </a:ext>
            </a:extLst>
          </p:cNvPr>
          <p:cNvSpPr/>
          <p:nvPr/>
        </p:nvSpPr>
        <p:spPr>
          <a:xfrm>
            <a:off x="1018477" y="2248291"/>
            <a:ext cx="4245204" cy="1180707"/>
          </a:xfrm>
          <a:prstGeom prst="flowChartAlternateProcess">
            <a:avLst/>
          </a:prstGeom>
          <a:solidFill>
            <a:srgbClr val="FC8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cs typeface="B Roya" panose="00000400000000000000" pitchFamily="2" charset="-78"/>
              </a:rPr>
              <a:t>مهارت های تعامل و کار با مارکت پلیس ها و استفاده از آنها</a:t>
            </a:r>
            <a:endParaRPr lang="en-US" sz="2400" b="1" dirty="0">
              <a:cs typeface="B Roya" panose="00000400000000000000" pitchFamily="2" charset="-78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4D35DDB-7607-53B2-6DE3-965B24B865BA}"/>
              </a:ext>
            </a:extLst>
          </p:cNvPr>
          <p:cNvSpPr/>
          <p:nvPr/>
        </p:nvSpPr>
        <p:spPr>
          <a:xfrm>
            <a:off x="9050921" y="3505830"/>
            <a:ext cx="2303282" cy="575035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b="1" dirty="0">
                <a:cs typeface="B Roya" panose="00000400000000000000" pitchFamily="2" charset="-78"/>
              </a:rPr>
              <a:t>چی بخرند؟</a:t>
            </a:r>
            <a:endParaRPr lang="en-US" sz="2400" b="1" dirty="0">
              <a:cs typeface="B Roya" panose="00000400000000000000" pitchFamily="2" charset="-78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0EC8FAB7-43AE-0117-DA43-D590EF92FA5F}"/>
              </a:ext>
            </a:extLst>
          </p:cNvPr>
          <p:cNvSpPr/>
          <p:nvPr/>
        </p:nvSpPr>
        <p:spPr>
          <a:xfrm>
            <a:off x="7108999" y="4239953"/>
            <a:ext cx="2303282" cy="575035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b="1" dirty="0">
                <a:cs typeface="B Roya" panose="00000400000000000000" pitchFamily="2" charset="-78"/>
              </a:rPr>
              <a:t>چندتا بخرند؟</a:t>
            </a:r>
            <a:endParaRPr lang="en-US" sz="2400" b="1" dirty="0">
              <a:cs typeface="B Roya" panose="00000400000000000000" pitchFamily="2" charset="-78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5ACE6F5-D0B5-B2B1-FCBF-744F04B209E3}"/>
              </a:ext>
            </a:extLst>
          </p:cNvPr>
          <p:cNvSpPr/>
          <p:nvPr/>
        </p:nvSpPr>
        <p:spPr>
          <a:xfrm>
            <a:off x="9050921" y="4958749"/>
            <a:ext cx="2303282" cy="575035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b="1" dirty="0">
                <a:cs typeface="B Roya" panose="00000400000000000000" pitchFamily="2" charset="-78"/>
              </a:rPr>
              <a:t>چند بفروشند؟</a:t>
            </a:r>
            <a:endParaRPr lang="en-US" sz="2400" b="1" dirty="0">
              <a:cs typeface="B Roya" panose="00000400000000000000" pitchFamily="2" charset="-78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72A731F-ACD1-7D36-B75B-7120D10F7434}"/>
              </a:ext>
            </a:extLst>
          </p:cNvPr>
          <p:cNvSpPr/>
          <p:nvPr/>
        </p:nvSpPr>
        <p:spPr>
          <a:xfrm>
            <a:off x="7108999" y="5677545"/>
            <a:ext cx="2303282" cy="575035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b="1" dirty="0">
                <a:cs typeface="B Roya" panose="00000400000000000000" pitchFamily="2" charset="-78"/>
              </a:rPr>
              <a:t>به کی بفروشند؟</a:t>
            </a:r>
            <a:endParaRPr lang="en-US" sz="2400" b="1" dirty="0">
              <a:cs typeface="B Roya" panose="00000400000000000000" pitchFamily="2" charset="-78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A725AEB-37D0-6010-FABB-2FFE452346DB}"/>
              </a:ext>
            </a:extLst>
          </p:cNvPr>
          <p:cNvSpPr/>
          <p:nvPr/>
        </p:nvSpPr>
        <p:spPr>
          <a:xfrm>
            <a:off x="1018476" y="3532235"/>
            <a:ext cx="2526001" cy="575035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b="1" dirty="0">
                <a:cs typeface="B Roya" panose="00000400000000000000" pitchFamily="2" charset="-78"/>
              </a:rPr>
              <a:t>کجا محصول بفرستند؟</a:t>
            </a:r>
            <a:endParaRPr lang="en-US" sz="2400" b="1" dirty="0">
              <a:cs typeface="B Roya" panose="00000400000000000000" pitchFamily="2" charset="-78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6EB8CCF2-864B-1DB2-B158-DCFCE470FE4C}"/>
              </a:ext>
            </a:extLst>
          </p:cNvPr>
          <p:cNvSpPr/>
          <p:nvPr/>
        </p:nvSpPr>
        <p:spPr>
          <a:xfrm>
            <a:off x="2779719" y="4306901"/>
            <a:ext cx="2436827" cy="575035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b="1" dirty="0">
                <a:cs typeface="B Roya" panose="00000400000000000000" pitchFamily="2" charset="-78"/>
              </a:rPr>
              <a:t>کی محصول بفرستند؟</a:t>
            </a:r>
            <a:endParaRPr lang="en-US" sz="2400" b="1" dirty="0">
              <a:cs typeface="B Roya" panose="00000400000000000000" pitchFamily="2" charset="-78"/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CA938AF8-C7B5-87CF-EFD5-6E6582B59A5D}"/>
              </a:ext>
            </a:extLst>
          </p:cNvPr>
          <p:cNvSpPr/>
          <p:nvPr/>
        </p:nvSpPr>
        <p:spPr>
          <a:xfrm>
            <a:off x="1018477" y="4985135"/>
            <a:ext cx="2303282" cy="575035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b="1" dirty="0">
                <a:cs typeface="B Roya" panose="00000400000000000000" pitchFamily="2" charset="-78"/>
              </a:rPr>
              <a:t>کجا لیبل بزنن؟</a:t>
            </a:r>
            <a:endParaRPr lang="en-US" sz="2400" b="1" dirty="0">
              <a:cs typeface="B Roya" panose="00000400000000000000" pitchFamily="2" charset="-78"/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229DFEA5-AD02-0676-2A29-4963A9E76785}"/>
              </a:ext>
            </a:extLst>
          </p:cNvPr>
          <p:cNvSpPr/>
          <p:nvPr/>
        </p:nvSpPr>
        <p:spPr>
          <a:xfrm>
            <a:off x="2960399" y="5759801"/>
            <a:ext cx="2303282" cy="575035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b="1" dirty="0">
                <a:cs typeface="B Roya" panose="00000400000000000000" pitchFamily="2" charset="-78"/>
              </a:rPr>
              <a:t>کمیسیونش چنده؟</a:t>
            </a:r>
            <a:endParaRPr lang="en-US" sz="2400" b="1" dirty="0">
              <a:cs typeface="B Roy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381173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87A0-9755-A312-C6F1-B37BA312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184" y="0"/>
            <a:ext cx="10772775" cy="1658198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3"/>
                </a:solidFill>
                <a:cs typeface="B Kamran" panose="00000400000000000000" pitchFamily="2" charset="-78"/>
              </a:rPr>
              <a:t>چه کسب و کار هایی برای حل این مشکل کار میکنند:</a:t>
            </a:r>
            <a:endParaRPr lang="en-US" b="1" dirty="0">
              <a:solidFill>
                <a:schemeClr val="accent3"/>
              </a:solidFill>
              <a:cs typeface="B Kamra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AA81D-B6CC-9463-19FE-4697D12BE95A}"/>
              </a:ext>
            </a:extLst>
          </p:cNvPr>
          <p:cNvSpPr txBox="1"/>
          <p:nvPr/>
        </p:nvSpPr>
        <p:spPr>
          <a:xfrm>
            <a:off x="-169127" y="5287864"/>
            <a:ext cx="270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solidFill>
                  <a:srgbClr val="1BC4BD"/>
                </a:solidFill>
                <a:latin typeface="Comic Sans MS" panose="030F0702030302020204" pitchFamily="66" charset="0"/>
              </a:rPr>
              <a:t>markobot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29E9B-A5B9-BEB7-C65A-B1F3B4670066}"/>
              </a:ext>
            </a:extLst>
          </p:cNvPr>
          <p:cNvSpPr txBox="1"/>
          <p:nvPr/>
        </p:nvSpPr>
        <p:spPr>
          <a:xfrm>
            <a:off x="-289560" y="2399210"/>
            <a:ext cx="270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Selleryar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E85881-067A-D3CE-1F88-DCB59C01CC50}"/>
              </a:ext>
            </a:extLst>
          </p:cNvPr>
          <p:cNvGrpSpPr/>
          <p:nvPr/>
        </p:nvGrpSpPr>
        <p:grpSpPr>
          <a:xfrm>
            <a:off x="2701708" y="1871816"/>
            <a:ext cx="335496" cy="1829815"/>
            <a:chOff x="2450249" y="1523576"/>
            <a:chExt cx="335496" cy="1829815"/>
          </a:xfrm>
        </p:grpSpPr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06E10A7F-72FA-5F1D-C62B-B42BF52024CD}"/>
                </a:ext>
              </a:extLst>
            </p:cNvPr>
            <p:cNvSpPr/>
            <p:nvPr/>
          </p:nvSpPr>
          <p:spPr>
            <a:xfrm>
              <a:off x="2450464" y="15235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57E6F51-2397-AC64-147C-9D9FFA07EB22}"/>
                </a:ext>
              </a:extLst>
            </p:cNvPr>
            <p:cNvSpPr/>
            <p:nvPr/>
          </p:nvSpPr>
          <p:spPr>
            <a:xfrm>
              <a:off x="2450464" y="19807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15388679-7D29-3EE6-887F-124B92EB1530}"/>
                </a:ext>
              </a:extLst>
            </p:cNvPr>
            <p:cNvSpPr/>
            <p:nvPr/>
          </p:nvSpPr>
          <p:spPr>
            <a:xfrm>
              <a:off x="2450464" y="24379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F02C67F7-8225-23AC-ADE6-4CDB28D48F92}"/>
                </a:ext>
              </a:extLst>
            </p:cNvPr>
            <p:cNvSpPr/>
            <p:nvPr/>
          </p:nvSpPr>
          <p:spPr>
            <a:xfrm>
              <a:off x="2450249" y="3028271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432E2-CEBF-CC9C-EDE2-703CEE6DE6E9}"/>
              </a:ext>
            </a:extLst>
          </p:cNvPr>
          <p:cNvGrpSpPr/>
          <p:nvPr/>
        </p:nvGrpSpPr>
        <p:grpSpPr>
          <a:xfrm>
            <a:off x="8607381" y="2028709"/>
            <a:ext cx="335281" cy="1239520"/>
            <a:chOff x="2450464" y="1523576"/>
            <a:chExt cx="335281" cy="1239520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D511C5A8-1C28-87BE-A08C-5CA00AC569A5}"/>
                </a:ext>
              </a:extLst>
            </p:cNvPr>
            <p:cNvSpPr/>
            <p:nvPr/>
          </p:nvSpPr>
          <p:spPr>
            <a:xfrm>
              <a:off x="2450464" y="15235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FE1EA83-B394-DCAF-6E67-5E2200AB5954}"/>
                </a:ext>
              </a:extLst>
            </p:cNvPr>
            <p:cNvSpPr/>
            <p:nvPr/>
          </p:nvSpPr>
          <p:spPr>
            <a:xfrm>
              <a:off x="2450464" y="19807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7F169873-69DA-82F8-5010-112DFA368840}"/>
                </a:ext>
              </a:extLst>
            </p:cNvPr>
            <p:cNvSpPr/>
            <p:nvPr/>
          </p:nvSpPr>
          <p:spPr>
            <a:xfrm>
              <a:off x="2450464" y="24379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7F46E1-E0D1-4A72-B060-A68C88581A2B}"/>
              </a:ext>
            </a:extLst>
          </p:cNvPr>
          <p:cNvGrpSpPr/>
          <p:nvPr/>
        </p:nvGrpSpPr>
        <p:grpSpPr>
          <a:xfrm>
            <a:off x="2701708" y="4830664"/>
            <a:ext cx="335281" cy="1239520"/>
            <a:chOff x="2450464" y="1523576"/>
            <a:chExt cx="335281" cy="1239520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CA3EF57-3B3D-BB0A-2539-0299EBF35C4B}"/>
                </a:ext>
              </a:extLst>
            </p:cNvPr>
            <p:cNvSpPr/>
            <p:nvPr/>
          </p:nvSpPr>
          <p:spPr>
            <a:xfrm>
              <a:off x="2450464" y="15235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22692A56-4D77-AF51-60A7-BF8F3BFE1C0B}"/>
                </a:ext>
              </a:extLst>
            </p:cNvPr>
            <p:cNvSpPr/>
            <p:nvPr/>
          </p:nvSpPr>
          <p:spPr>
            <a:xfrm>
              <a:off x="2450464" y="19807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009F36D-D26A-84EE-24CF-AD8651D91074}"/>
                </a:ext>
              </a:extLst>
            </p:cNvPr>
            <p:cNvSpPr/>
            <p:nvPr/>
          </p:nvSpPr>
          <p:spPr>
            <a:xfrm>
              <a:off x="2450464" y="24379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BFD546-43E4-E6E6-B72C-7B360D028EE7}"/>
              </a:ext>
            </a:extLst>
          </p:cNvPr>
          <p:cNvGrpSpPr/>
          <p:nvPr/>
        </p:nvGrpSpPr>
        <p:grpSpPr>
          <a:xfrm>
            <a:off x="8653565" y="4831511"/>
            <a:ext cx="335281" cy="1848675"/>
            <a:chOff x="2450464" y="1523576"/>
            <a:chExt cx="335281" cy="1848675"/>
          </a:xfrm>
        </p:grpSpPr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DFABCA88-3A69-7184-3344-8A676906090E}"/>
                </a:ext>
              </a:extLst>
            </p:cNvPr>
            <p:cNvSpPr/>
            <p:nvPr/>
          </p:nvSpPr>
          <p:spPr>
            <a:xfrm>
              <a:off x="2450464" y="15235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EEFC2014-9854-7A90-A7A5-C54AB3BB80D0}"/>
                </a:ext>
              </a:extLst>
            </p:cNvPr>
            <p:cNvSpPr/>
            <p:nvPr/>
          </p:nvSpPr>
          <p:spPr>
            <a:xfrm>
              <a:off x="2450464" y="19807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580BD52B-F6CE-95BA-5040-934AF8432711}"/>
                </a:ext>
              </a:extLst>
            </p:cNvPr>
            <p:cNvSpPr/>
            <p:nvPr/>
          </p:nvSpPr>
          <p:spPr>
            <a:xfrm>
              <a:off x="2450464" y="2437976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E3EC3CEF-892E-8C28-711A-0435A81DF796}"/>
                </a:ext>
              </a:extLst>
            </p:cNvPr>
            <p:cNvSpPr/>
            <p:nvPr/>
          </p:nvSpPr>
          <p:spPr>
            <a:xfrm>
              <a:off x="2450464" y="3047131"/>
              <a:ext cx="335281" cy="325120"/>
            </a:xfrm>
            <a:prstGeom prst="flowChartConnecto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ADEA534-E1B4-AD2E-1F1D-EA995BB66CEE}"/>
              </a:ext>
            </a:extLst>
          </p:cNvPr>
          <p:cNvSpPr txBox="1"/>
          <p:nvPr/>
        </p:nvSpPr>
        <p:spPr>
          <a:xfrm>
            <a:off x="3045007" y="180612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دیجیکالا ، با سلام ، ترب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2D6C45-B149-D51B-6D64-C74434BA7F90}"/>
              </a:ext>
            </a:extLst>
          </p:cNvPr>
          <p:cNvSpPr txBox="1"/>
          <p:nvPr/>
        </p:nvSpPr>
        <p:spPr>
          <a:xfrm>
            <a:off x="9183743" y="202753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با سلام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483FCF-744F-1DFB-A8C1-42FFFDD3F0E7}"/>
              </a:ext>
            </a:extLst>
          </p:cNvPr>
          <p:cNvSpPr txBox="1"/>
          <p:nvPr/>
        </p:nvSpPr>
        <p:spPr>
          <a:xfrm>
            <a:off x="3278822" y="478645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دیجیکالا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C81E7-FB97-F1CA-419A-495C8F4506BD}"/>
              </a:ext>
            </a:extLst>
          </p:cNvPr>
          <p:cNvSpPr txBox="1"/>
          <p:nvPr/>
        </p:nvSpPr>
        <p:spPr>
          <a:xfrm>
            <a:off x="9105899" y="4777424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دیجیکالا ، با سلام ، ترب ،اسنپ شاپ ،..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D1EA1A-4DDA-62B6-F656-D7B685AAFE9A}"/>
              </a:ext>
            </a:extLst>
          </p:cNvPr>
          <p:cNvSpPr txBox="1"/>
          <p:nvPr/>
        </p:nvSpPr>
        <p:spPr>
          <a:xfrm>
            <a:off x="3080129" y="232337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اشتراک ماهانه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A8D38C-50C6-A7AA-26E0-82B8A6FEB4B4}"/>
              </a:ext>
            </a:extLst>
          </p:cNvPr>
          <p:cNvSpPr txBox="1"/>
          <p:nvPr/>
        </p:nvSpPr>
        <p:spPr>
          <a:xfrm>
            <a:off x="3254468" y="524407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اشتراک ماهانه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0004072-D94D-7068-1A24-EDAC8B56F4DB}"/>
              </a:ext>
            </a:extLst>
          </p:cNvPr>
          <p:cNvSpPr txBox="1"/>
          <p:nvPr/>
        </p:nvSpPr>
        <p:spPr>
          <a:xfrm>
            <a:off x="9105899" y="247125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اشتراک ماهانه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08E102-AAD4-F719-B2DF-72525988AB8B}"/>
              </a:ext>
            </a:extLst>
          </p:cNvPr>
          <p:cNvSpPr txBox="1"/>
          <p:nvPr/>
        </p:nvSpPr>
        <p:spPr>
          <a:xfrm>
            <a:off x="9146141" y="517060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اشتراک ماهانه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9BBB90-33C9-646C-3D8D-040F2FDFE985}"/>
              </a:ext>
            </a:extLst>
          </p:cNvPr>
          <p:cNvSpPr txBox="1"/>
          <p:nvPr/>
        </p:nvSpPr>
        <p:spPr>
          <a:xfrm>
            <a:off x="2947064" y="2673860"/>
            <a:ext cx="270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مدیریت مالی ،مدیریت پنل ،دستیار قیمت گزار ،رباط اطلاع رسانی تلگرام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60D585-9B56-3622-159E-04E241AE5833}"/>
              </a:ext>
            </a:extLst>
          </p:cNvPr>
          <p:cNvSpPr txBox="1"/>
          <p:nvPr/>
        </p:nvSpPr>
        <p:spPr>
          <a:xfrm>
            <a:off x="3095179" y="3372942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آموزش های متعدد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6AB10D-1E9C-94DE-CA20-4DF989666FCF}"/>
              </a:ext>
            </a:extLst>
          </p:cNvPr>
          <p:cNvSpPr txBox="1"/>
          <p:nvPr/>
        </p:nvSpPr>
        <p:spPr>
          <a:xfrm>
            <a:off x="3045858" y="5611029"/>
            <a:ext cx="249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مدیریت مالی ،مدیریت موجودی و انبارداری ،همگام ساز سایت،دستیار قیمت گزار ،رباط اطلاع رسانی تلگرام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5F8A7F-B64D-A029-9BAF-813C88977482}"/>
              </a:ext>
            </a:extLst>
          </p:cNvPr>
          <p:cNvSpPr txBox="1"/>
          <p:nvPr/>
        </p:nvSpPr>
        <p:spPr>
          <a:xfrm>
            <a:off x="9008463" y="2840582"/>
            <a:ext cx="2891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ارسال پیام انبوه برای 1.تبلیغات هدفمند 2.پیام به مشتریان فعلی 3.درخواست ثبت تجربه 4.پیام به غرفه داران 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2604897-6071-7D7B-2C5D-B37D6C8E3B5D}"/>
              </a:ext>
            </a:extLst>
          </p:cNvPr>
          <p:cNvSpPr txBox="1"/>
          <p:nvPr/>
        </p:nvSpPr>
        <p:spPr>
          <a:xfrm>
            <a:off x="9314931" y="626886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آموزش های متعدد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FB9F4B-C805-953E-4F24-B1EE94621963}"/>
              </a:ext>
            </a:extLst>
          </p:cNvPr>
          <p:cNvSpPr txBox="1"/>
          <p:nvPr/>
        </p:nvSpPr>
        <p:spPr>
          <a:xfrm>
            <a:off x="9146141" y="5446545"/>
            <a:ext cx="2842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b="1" dirty="0">
                <a:solidFill>
                  <a:schemeClr val="accent2">
                    <a:lumMod val="75000"/>
                  </a:schemeClr>
                </a:solidFill>
                <a:cs typeface="B Kamran" panose="00000400000000000000" pitchFamily="2" charset="-78"/>
              </a:rPr>
              <a:t>مدیریت موجودی و انبارداری ،رباط قیمتگزاری ،سویس حمل و نقل ،یکپارچگی با سایر سرویس ها</a:t>
            </a:r>
            <a:endParaRPr lang="en-US" b="1" dirty="0">
              <a:solidFill>
                <a:schemeClr val="accent2">
                  <a:lumMod val="75000"/>
                </a:schemeClr>
              </a:solidFill>
              <a:cs typeface="B Kamran" panose="00000400000000000000" pitchFamily="2" charset="-78"/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AC67C923-03B8-4E64-9A76-22A8CAAB0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1559" y="4811614"/>
            <a:ext cx="1714500" cy="47625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6208D71-3D5A-E84F-5BC3-B70CD2147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79" y="2272575"/>
            <a:ext cx="2054565" cy="51364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7CE26312-A78F-CFC5-7844-CD6C63A25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630" y="4892293"/>
            <a:ext cx="419100" cy="28575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A4B2D2F-BCA1-592A-A3BF-064C12AC7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57" y="1712714"/>
            <a:ext cx="1174848" cy="6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555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12FF-6D20-1A1F-DE95-926A3BBAC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133773"/>
            <a:ext cx="10772775" cy="1658198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3"/>
                </a:solidFill>
                <a:cs typeface="B Kamran" panose="00000400000000000000" pitchFamily="2" charset="-78"/>
              </a:rPr>
              <a:t>چه تعداد مارکت پلیس در ایران فعال هستند:</a:t>
            </a:r>
            <a:endParaRPr lang="en-US" b="1" dirty="0">
              <a:solidFill>
                <a:schemeClr val="accent3"/>
              </a:solidFill>
              <a:cs typeface="B Kamran" panose="00000400000000000000" pitchFamily="2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B21751-BECC-1BD1-3D01-C124AFC5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86267"/>
            <a:ext cx="4346486" cy="15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FF6B6-34E6-D75B-55EC-229787648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3116"/>
            <a:ext cx="3220720" cy="117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6498C7-9D66-98B8-3B87-4BC432AFC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4798397"/>
            <a:ext cx="4651286" cy="169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CFE6BB5-0CA2-7978-9BEC-42EB13F2F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13" y="3140729"/>
            <a:ext cx="5764058" cy="209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97499E3-4C13-3CB0-5988-F744F4B7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222" y="5126231"/>
            <a:ext cx="4465299" cy="16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359DE2A-2970-A288-4F94-76E44DBC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58" y="1416585"/>
            <a:ext cx="5764061" cy="209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CEA396C-0C16-CEFB-258C-97A0DD89E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825" y="3406891"/>
            <a:ext cx="4352570" cy="1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F1CC7CDE-E514-D843-DFF6-DE448C471DC6}"/>
              </a:ext>
            </a:extLst>
          </p:cNvPr>
          <p:cNvSpPr/>
          <p:nvPr/>
        </p:nvSpPr>
        <p:spPr>
          <a:xfrm>
            <a:off x="709612" y="527951"/>
            <a:ext cx="2082800" cy="1341120"/>
          </a:xfrm>
          <a:prstGeom prst="wedgeEllipseCallout">
            <a:avLst/>
          </a:prstGeom>
          <a:solidFill>
            <a:srgbClr val="FC8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23000</a:t>
            </a:r>
            <a:endParaRPr lang="en-US" sz="3200" b="1" dirty="0">
              <a:solidFill>
                <a:schemeClr val="bg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89D2D0E-523A-12FA-C72E-88E274C7461A}"/>
              </a:ext>
            </a:extLst>
          </p:cNvPr>
          <p:cNvSpPr/>
          <p:nvPr/>
        </p:nvSpPr>
        <p:spPr>
          <a:xfrm>
            <a:off x="4227471" y="1957793"/>
            <a:ext cx="2082800" cy="1341120"/>
          </a:xfrm>
          <a:prstGeom prst="wedgeEllipseCallout">
            <a:avLst/>
          </a:prstGeom>
          <a:solidFill>
            <a:srgbClr val="FC8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14000</a:t>
            </a:r>
            <a:endParaRPr lang="en-US" sz="3200" b="1" dirty="0">
              <a:solidFill>
                <a:schemeClr val="bg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E62F30E5-0D11-1EC3-1F32-8840909948B2}"/>
              </a:ext>
            </a:extLst>
          </p:cNvPr>
          <p:cNvSpPr/>
          <p:nvPr/>
        </p:nvSpPr>
        <p:spPr>
          <a:xfrm>
            <a:off x="9133840" y="527951"/>
            <a:ext cx="2637313" cy="1205009"/>
          </a:xfrm>
          <a:prstGeom prst="wedgeEllipseCallout">
            <a:avLst/>
          </a:prstGeom>
          <a:solidFill>
            <a:srgbClr val="FC8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308000</a:t>
            </a:r>
            <a:endParaRPr lang="en-US" sz="3200" b="1" dirty="0">
              <a:solidFill>
                <a:schemeClr val="bg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C60EBA7-DE13-4320-913C-E1557C69E425}"/>
              </a:ext>
            </a:extLst>
          </p:cNvPr>
          <p:cNvSpPr/>
          <p:nvPr/>
        </p:nvSpPr>
        <p:spPr>
          <a:xfrm>
            <a:off x="5934528" y="4177869"/>
            <a:ext cx="2082800" cy="1341120"/>
          </a:xfrm>
          <a:prstGeom prst="wedgeEllipseCallout">
            <a:avLst/>
          </a:prstGeom>
          <a:solidFill>
            <a:srgbClr val="FC8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20000</a:t>
            </a:r>
            <a:endParaRPr lang="en-US" sz="3200" b="1" dirty="0">
              <a:solidFill>
                <a:schemeClr val="bg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3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8520-27DA-7ABE-62E4-3D8923B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69454"/>
            <a:ext cx="3688080" cy="1035109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3"/>
                </a:solidFill>
                <a:cs typeface="B Kamran" panose="00000400000000000000" pitchFamily="2" charset="-78"/>
              </a:rPr>
              <a:t>راهکار ما چیست:</a:t>
            </a:r>
            <a:endParaRPr lang="en-US" b="1" dirty="0">
              <a:solidFill>
                <a:schemeClr val="accent3"/>
              </a:solidFill>
              <a:cs typeface="B Kamran" panose="00000400000000000000" pitchFamily="2" charset="-78"/>
            </a:endParaRPr>
          </a:p>
        </p:txBody>
      </p:sp>
      <p:pic>
        <p:nvPicPr>
          <p:cNvPr id="6" name="Graphic 5" descr="Internet">
            <a:extLst>
              <a:ext uri="{FF2B5EF4-FFF2-40B4-BE49-F238E27FC236}">
                <a16:creationId xmlns:a16="http://schemas.microsoft.com/office/drawing/2014/main" id="{6E292252-CDF7-3132-B297-75A2E1967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6841" y="1134534"/>
            <a:ext cx="1635759" cy="1635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0AAED-504D-CAA5-C37D-6C1EF19263B8}"/>
              </a:ext>
            </a:extLst>
          </p:cNvPr>
          <p:cNvSpPr txBox="1"/>
          <p:nvPr/>
        </p:nvSpPr>
        <p:spPr>
          <a:xfrm>
            <a:off x="7228842" y="1471507"/>
            <a:ext cx="304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cs typeface="B Kamran" panose="00000400000000000000" pitchFamily="2" charset="-78"/>
              </a:rPr>
              <a:t>راه اندازی یک وبلاگ تخصصی در زمینه تحلیل داده های فروش در صنایع مختلف</a:t>
            </a:r>
            <a:endParaRPr lang="en-US" sz="2400" b="1" dirty="0">
              <a:cs typeface="B Kamran" panose="00000400000000000000" pitchFamily="2" charset="-78"/>
            </a:endParaRP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1C34E651-B177-D5BB-2D31-12BEB1E36880}"/>
              </a:ext>
            </a:extLst>
          </p:cNvPr>
          <p:cNvSpPr/>
          <p:nvPr/>
        </p:nvSpPr>
        <p:spPr>
          <a:xfrm>
            <a:off x="6731001" y="1204563"/>
            <a:ext cx="396240" cy="336973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Connections">
            <a:extLst>
              <a:ext uri="{FF2B5EF4-FFF2-40B4-BE49-F238E27FC236}">
                <a16:creationId xmlns:a16="http://schemas.microsoft.com/office/drawing/2014/main" id="{FDC7E26A-4F20-74A8-181D-93506FDF6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040" y="2810269"/>
            <a:ext cx="1686560" cy="1686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A3F560-75B5-1926-0675-076B82F8CBB5}"/>
              </a:ext>
            </a:extLst>
          </p:cNvPr>
          <p:cNvSpPr txBox="1"/>
          <p:nvPr/>
        </p:nvSpPr>
        <p:spPr>
          <a:xfrm>
            <a:off x="2275840" y="3087252"/>
            <a:ext cx="430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cs typeface="B Kamran" panose="00000400000000000000" pitchFamily="2" charset="-78"/>
              </a:rPr>
              <a:t>ایجاد یک کامیونیتی از سلر ها و افراد خبره در حوزه فروش و مسلط به قوانین و ساختار های مارکت پلیس ها و اتصال آنها به سلر ها تحت عنوان منتور</a:t>
            </a:r>
            <a:endParaRPr lang="en-US" sz="2400" b="1" dirty="0">
              <a:cs typeface="B Kamran" panose="00000400000000000000" pitchFamily="2" charset="-78"/>
            </a:endParaRP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294B801-05B1-46F7-FAFD-7DB6583C4F48}"/>
              </a:ext>
            </a:extLst>
          </p:cNvPr>
          <p:cNvSpPr/>
          <p:nvPr/>
        </p:nvSpPr>
        <p:spPr>
          <a:xfrm>
            <a:off x="6731001" y="1615440"/>
            <a:ext cx="396240" cy="336973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B95A73D5-2129-7620-1024-C0E36D348C1A}"/>
              </a:ext>
            </a:extLst>
          </p:cNvPr>
          <p:cNvSpPr/>
          <p:nvPr/>
        </p:nvSpPr>
        <p:spPr>
          <a:xfrm>
            <a:off x="6731001" y="2026317"/>
            <a:ext cx="396240" cy="336973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57B31C-BEE5-CF06-FC2F-40F2E2189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040" y="4618087"/>
            <a:ext cx="1686560" cy="16865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6C31B4-C535-8F19-7CB9-7F994C516B1B}"/>
              </a:ext>
            </a:extLst>
          </p:cNvPr>
          <p:cNvSpPr txBox="1"/>
          <p:nvPr/>
        </p:nvSpPr>
        <p:spPr>
          <a:xfrm>
            <a:off x="6944363" y="4868607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cs typeface="B Kamran" panose="00000400000000000000" pitchFamily="2" charset="-78"/>
              </a:rPr>
              <a:t>ایجاد یک سرویس مشاوره بهبود کسب کار شخصی سازی شده با استفاده از داده های کلی بازار ،داده های فروشنده  </a:t>
            </a:r>
            <a:endParaRPr lang="en-US" sz="2400" b="1" dirty="0">
              <a:cs typeface="B Kamran" panose="00000400000000000000" pitchFamily="2" charset="-78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8B5D2AE-3043-05C1-8676-63AA44F6E026}"/>
              </a:ext>
            </a:extLst>
          </p:cNvPr>
          <p:cNvSpPr/>
          <p:nvPr/>
        </p:nvSpPr>
        <p:spPr>
          <a:xfrm>
            <a:off x="6421418" y="4930374"/>
            <a:ext cx="345440" cy="335280"/>
          </a:xfrm>
          <a:prstGeom prst="flowChartConnector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591234DF-F128-3F04-6469-580570D93FB2}"/>
              </a:ext>
            </a:extLst>
          </p:cNvPr>
          <p:cNvSpPr/>
          <p:nvPr/>
        </p:nvSpPr>
        <p:spPr>
          <a:xfrm>
            <a:off x="6421418" y="5426612"/>
            <a:ext cx="345440" cy="335280"/>
          </a:xfrm>
          <a:prstGeom prst="flowChartConnector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5E9D2275-0C03-6FF8-93BD-58C749B6E1C0}"/>
              </a:ext>
            </a:extLst>
          </p:cNvPr>
          <p:cNvSpPr/>
          <p:nvPr/>
        </p:nvSpPr>
        <p:spPr>
          <a:xfrm>
            <a:off x="6421418" y="5921881"/>
            <a:ext cx="345440" cy="335280"/>
          </a:xfrm>
          <a:prstGeom prst="flowChartConnector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CB05094A-4767-D40B-488D-7D2354D5EDCC}"/>
              </a:ext>
            </a:extLst>
          </p:cNvPr>
          <p:cNvSpPr/>
          <p:nvPr/>
        </p:nvSpPr>
        <p:spPr>
          <a:xfrm>
            <a:off x="6883402" y="3093720"/>
            <a:ext cx="345440" cy="33528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F2B19A2-F772-8332-0BA9-18F1AAF18062}"/>
              </a:ext>
            </a:extLst>
          </p:cNvPr>
          <p:cNvSpPr/>
          <p:nvPr/>
        </p:nvSpPr>
        <p:spPr>
          <a:xfrm>
            <a:off x="6883402" y="3580194"/>
            <a:ext cx="345440" cy="33528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5BEB22-1C5B-D5F0-DAFB-3E29A60B6C28}"/>
              </a:ext>
            </a:extLst>
          </p:cNvPr>
          <p:cNvSpPr txBox="1"/>
          <p:nvPr/>
        </p:nvSpPr>
        <p:spPr>
          <a:xfrm>
            <a:off x="4922290" y="497631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داشبرد های تحلیل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FB428-56AD-1119-5039-075269D6CDFD}"/>
              </a:ext>
            </a:extLst>
          </p:cNvPr>
          <p:cNvSpPr txBox="1"/>
          <p:nvPr/>
        </p:nvSpPr>
        <p:spPr>
          <a:xfrm>
            <a:off x="4838987" y="5426612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چت بات تخصصی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34773A-D35A-7D7A-1B23-C452D93A7AE1}"/>
              </a:ext>
            </a:extLst>
          </p:cNvPr>
          <p:cNvSpPr txBox="1"/>
          <p:nvPr/>
        </p:nvSpPr>
        <p:spPr>
          <a:xfrm>
            <a:off x="4914406" y="5921881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منتورشیپ ماهانه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E1AD0C-0137-55A1-953D-24CC7C87E36C}"/>
              </a:ext>
            </a:extLst>
          </p:cNvPr>
          <p:cNvSpPr txBox="1"/>
          <p:nvPr/>
        </p:nvSpPr>
        <p:spPr>
          <a:xfrm>
            <a:off x="7228842" y="305952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وبینار های ماهانه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B82FE3-2A54-8EE1-4512-6320AA881AD4}"/>
              </a:ext>
            </a:extLst>
          </p:cNvPr>
          <p:cNvSpPr txBox="1"/>
          <p:nvPr/>
        </p:nvSpPr>
        <p:spPr>
          <a:xfrm>
            <a:off x="7274169" y="3557899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امکان مشاوره گرفتن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54F55F-F4C3-23EF-F48D-635B79ED22D2}"/>
              </a:ext>
            </a:extLst>
          </p:cNvPr>
          <p:cNvSpPr txBox="1"/>
          <p:nvPr/>
        </p:nvSpPr>
        <p:spPr>
          <a:xfrm>
            <a:off x="4963159" y="118542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تحلیل ترند های بازار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A5482D-F19B-2033-FE75-0858D5390AFC}"/>
              </a:ext>
            </a:extLst>
          </p:cNvPr>
          <p:cNvSpPr txBox="1"/>
          <p:nvPr/>
        </p:nvSpPr>
        <p:spPr>
          <a:xfrm>
            <a:off x="3380404" y="1576022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مصاحبه با بهترین و خبره ترین فروشنده ها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E359D8-6B2E-A4A8-8867-D7768801811D}"/>
              </a:ext>
            </a:extLst>
          </p:cNvPr>
          <p:cNvSpPr txBox="1"/>
          <p:nvPr/>
        </p:nvSpPr>
        <p:spPr>
          <a:xfrm>
            <a:off x="4749416" y="2030794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تهیه ویدیو های آموزشی</a:t>
            </a:r>
            <a:endParaRPr lang="en-US" dirty="0"/>
          </a:p>
        </p:txBody>
      </p:sp>
      <p:sp>
        <p:nvSpPr>
          <p:cNvPr id="35" name="Rectangle: Folded Corner 34">
            <a:extLst>
              <a:ext uri="{FF2B5EF4-FFF2-40B4-BE49-F238E27FC236}">
                <a16:creationId xmlns:a16="http://schemas.microsoft.com/office/drawing/2014/main" id="{25C6AE66-13DF-7492-DE1A-5FFE0D43EB19}"/>
              </a:ext>
            </a:extLst>
          </p:cNvPr>
          <p:cNvSpPr/>
          <p:nvPr/>
        </p:nvSpPr>
        <p:spPr>
          <a:xfrm>
            <a:off x="1216322" y="1185424"/>
            <a:ext cx="1803699" cy="1448829"/>
          </a:xfrm>
          <a:prstGeom prst="foldedCorne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b="1" dirty="0">
                <a:cs typeface="B Kamran" panose="00000400000000000000" pitchFamily="2" charset="-78"/>
              </a:rPr>
              <a:t>راه درامدزایی:</a:t>
            </a:r>
          </a:p>
          <a:p>
            <a:pPr algn="ctr"/>
            <a:r>
              <a:rPr lang="fa-IR" sz="3200" b="1" dirty="0">
                <a:cs typeface="B Kamran" panose="00000400000000000000" pitchFamily="2" charset="-78"/>
              </a:rPr>
              <a:t>تبلیغات </a:t>
            </a:r>
            <a:endParaRPr lang="en-US" sz="3200" b="1" dirty="0">
              <a:cs typeface="B Kamran" panose="00000400000000000000" pitchFamily="2" charset="-78"/>
            </a:endParaRPr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1C1FC834-141A-5734-E9E9-CCF0F0F3C984}"/>
              </a:ext>
            </a:extLst>
          </p:cNvPr>
          <p:cNvSpPr/>
          <p:nvPr/>
        </p:nvSpPr>
        <p:spPr>
          <a:xfrm>
            <a:off x="9405524" y="2716227"/>
            <a:ext cx="2273398" cy="1569660"/>
          </a:xfrm>
          <a:prstGeom prst="folded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b="1" dirty="0">
                <a:cs typeface="B Kamran" panose="00000400000000000000" pitchFamily="2" charset="-78"/>
              </a:rPr>
              <a:t>راه درامدزایی:</a:t>
            </a:r>
          </a:p>
          <a:p>
            <a:pPr algn="ctr"/>
            <a:r>
              <a:rPr lang="fa-IR" sz="3200" b="1" dirty="0">
                <a:cs typeface="B Kamran" panose="00000400000000000000" pitchFamily="2" charset="-78"/>
              </a:rPr>
              <a:t>تبلیغات و اشتراک </a:t>
            </a:r>
            <a:endParaRPr lang="en-US" sz="3200" b="1" dirty="0">
              <a:cs typeface="B Kamran" panose="00000400000000000000" pitchFamily="2" charset="-78"/>
            </a:endParaRPr>
          </a:p>
        </p:txBody>
      </p:sp>
      <p:sp>
        <p:nvSpPr>
          <p:cNvPr id="38" name="Rectangle: Folded Corner 37">
            <a:extLst>
              <a:ext uri="{FF2B5EF4-FFF2-40B4-BE49-F238E27FC236}">
                <a16:creationId xmlns:a16="http://schemas.microsoft.com/office/drawing/2014/main" id="{B1576C74-BF0B-7C08-0D9B-76C1371C26C4}"/>
              </a:ext>
            </a:extLst>
          </p:cNvPr>
          <p:cNvSpPr/>
          <p:nvPr/>
        </p:nvSpPr>
        <p:spPr>
          <a:xfrm>
            <a:off x="2742622" y="4886863"/>
            <a:ext cx="1803699" cy="1448829"/>
          </a:xfrm>
          <a:prstGeom prst="foldedCorne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200" b="1" dirty="0">
                <a:cs typeface="B Kamran" panose="00000400000000000000" pitchFamily="2" charset="-78"/>
              </a:rPr>
              <a:t>راه درامدزایی:</a:t>
            </a:r>
          </a:p>
          <a:p>
            <a:pPr algn="ctr"/>
            <a:r>
              <a:rPr lang="fa-IR" sz="3200" b="1" dirty="0">
                <a:cs typeface="B Kamran" panose="00000400000000000000" pitchFamily="2" charset="-78"/>
              </a:rPr>
              <a:t>اشتراک </a:t>
            </a:r>
            <a:endParaRPr lang="en-US" sz="3200" b="1" dirty="0">
              <a:cs typeface="B Kamr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00865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8520-27DA-7ABE-62E4-3D8923B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984" y="282575"/>
            <a:ext cx="5636024" cy="1035109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3"/>
                </a:solidFill>
                <a:cs typeface="B Kamran" panose="00000400000000000000" pitchFamily="2" charset="-78"/>
              </a:rPr>
              <a:t>بررسی نمونه های خارجی:</a:t>
            </a:r>
            <a:endParaRPr lang="en-US" b="1" dirty="0">
              <a:solidFill>
                <a:schemeClr val="accent3"/>
              </a:solidFill>
              <a:cs typeface="B Kamran" panose="00000400000000000000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6445C2-61CE-0958-3A41-3BD6EA41A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143" y="1677972"/>
            <a:ext cx="3210202" cy="12484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36EB24E-2956-2855-E0E8-BB4FFCCC7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727" y="4701358"/>
            <a:ext cx="5810061" cy="9573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2524406-A555-E746-64F8-0B0FA3857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2539" y="2909082"/>
            <a:ext cx="6932236" cy="10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282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F9E47DF-A7B2-0BF8-1809-27E0E98C0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071" y="191978"/>
            <a:ext cx="3210202" cy="1248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808DD-C7E5-17F1-5C24-A8778817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35" y="1838227"/>
            <a:ext cx="8113501" cy="45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2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59491C0-9B75-56E1-433B-1B02043DC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656" y="348792"/>
            <a:ext cx="3210202" cy="1248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AD533-CC7F-86C1-D17F-33491FE8C7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" t="16190" r="36535" b="635"/>
          <a:stretch/>
        </p:blipFill>
        <p:spPr>
          <a:xfrm>
            <a:off x="4015819" y="829559"/>
            <a:ext cx="7914003" cy="58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9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3BD23D9-4EB6-B2E3-BEB2-C4010CE33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656" y="459297"/>
            <a:ext cx="5810061" cy="957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4A3BE-97EF-3FDF-E04E-D8C6D33D74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0" r="36211" b="13677"/>
          <a:stretch/>
        </p:blipFill>
        <p:spPr>
          <a:xfrm>
            <a:off x="933253" y="1687398"/>
            <a:ext cx="9992412" cy="504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8973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888</TotalTime>
  <Words>338</Words>
  <Application>Microsoft Office PowerPoint</Application>
  <PresentationFormat>Widescreen</PresentationFormat>
  <Paragraphs>69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 Kamran</vt:lpstr>
      <vt:lpstr>B Roya</vt:lpstr>
      <vt:lpstr>Calibri</vt:lpstr>
      <vt:lpstr>Calibri Light</vt:lpstr>
      <vt:lpstr>Cascadia Mono SemiBold</vt:lpstr>
      <vt:lpstr>Comic Sans MS</vt:lpstr>
      <vt:lpstr>Metropolitan</vt:lpstr>
      <vt:lpstr>Smart Seller</vt:lpstr>
      <vt:lpstr>مشکلات فروشندگان مارکت پلیس ها به چند دسته تقسیم میشن:</vt:lpstr>
      <vt:lpstr>چه کسب و کار هایی برای حل این مشکل کار میکنند:</vt:lpstr>
      <vt:lpstr>چه تعداد مارکت پلیس در ایران فعال هستند:</vt:lpstr>
      <vt:lpstr>راهکار ما چیست:</vt:lpstr>
      <vt:lpstr>بررسی نمونه های خارجی: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hoda@anabon.com Hoda</dc:creator>
  <cp:lastModifiedBy>hoda@anabon.com Hoda</cp:lastModifiedBy>
  <cp:revision>2</cp:revision>
  <dcterms:created xsi:type="dcterms:W3CDTF">2024-08-19T05:50:37Z</dcterms:created>
  <dcterms:modified xsi:type="dcterms:W3CDTF">2024-08-28T21:34:26Z</dcterms:modified>
</cp:coreProperties>
</file>